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8" r:id="rId4"/>
    <p:sldId id="264" r:id="rId5"/>
    <p:sldId id="260" r:id="rId6"/>
    <p:sldId id="263" r:id="rId7"/>
    <p:sldId id="267" r:id="rId8"/>
    <p:sldId id="269" r:id="rId9"/>
    <p:sldId id="270" r:id="rId10"/>
    <p:sldId id="275" r:id="rId11"/>
    <p:sldId id="262" r:id="rId12"/>
    <p:sldId id="271" r:id="rId13"/>
    <p:sldId id="266" r:id="rId14"/>
    <p:sldId id="274" r:id="rId15"/>
    <p:sldId id="272" r:id="rId16"/>
    <p:sldId id="265" r:id="rId17"/>
    <p:sldId id="273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800">
                <a:effectLst/>
              </a:rPr>
              <a:t>Wykres 1. Dynamika publikacji prakseologicznych (liczba)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Publ. polskie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Arkusz1!$A$2:$A$7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Arkusz1!$B$2:$B$7</c:f>
              <c:numCache>
                <c:formatCode>General</c:formatCode>
                <c:ptCount val="6"/>
                <c:pt idx="0">
                  <c:v>12</c:v>
                </c:pt>
                <c:pt idx="1">
                  <c:v>11</c:v>
                </c:pt>
                <c:pt idx="2">
                  <c:v>8</c:v>
                </c:pt>
                <c:pt idx="3">
                  <c:v>5</c:v>
                </c:pt>
                <c:pt idx="4">
                  <c:v>17</c:v>
                </c:pt>
                <c:pt idx="5">
                  <c:v>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E04-4746-A770-279729B38F7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Publ. zagr.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Arkusz1!$A$2:$A$7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Arkusz1!$C$2:$C$7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8</c:v>
                </c:pt>
                <c:pt idx="3">
                  <c:v>13</c:v>
                </c:pt>
                <c:pt idx="4">
                  <c:v>16</c:v>
                </c:pt>
                <c:pt idx="5">
                  <c:v>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E04-4746-A770-279729B38F7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Publ. ogółem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Arkusz1!$A$2:$A$7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Arkusz1!$D$2:$D$7</c:f>
              <c:numCache>
                <c:formatCode>General</c:formatCode>
                <c:ptCount val="6"/>
                <c:pt idx="0">
                  <c:v>44</c:v>
                </c:pt>
                <c:pt idx="1">
                  <c:v>42</c:v>
                </c:pt>
                <c:pt idx="2">
                  <c:v>36</c:v>
                </c:pt>
                <c:pt idx="3">
                  <c:v>38</c:v>
                </c:pt>
                <c:pt idx="4">
                  <c:v>53</c:v>
                </c:pt>
                <c:pt idx="5">
                  <c:v>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E04-4746-A770-279729B38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41820416"/>
        <c:axId val="1641820960"/>
      </c:lineChart>
      <c:catAx>
        <c:axId val="164182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41820960"/>
        <c:crosses val="autoZero"/>
        <c:auto val="1"/>
        <c:lblAlgn val="ctr"/>
        <c:lblOffset val="100"/>
        <c:noMultiLvlLbl val="0"/>
      </c:catAx>
      <c:valAx>
        <c:axId val="1641820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4182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Dane w PLN</a:t>
            </a:r>
          </a:p>
        </c:rich>
      </c:tx>
      <c:layout>
        <c:manualLayout>
          <c:xMode val="edge"/>
          <c:yMode val="edge"/>
          <c:x val="1.6641055695111543E-2"/>
          <c:y val="2.00954534036674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215299122092497"/>
          <c:y val="0.20653430510178439"/>
          <c:w val="0.85088388089419853"/>
          <c:h val="0.58198851054651091"/>
        </c:manualLayout>
      </c:layout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Przychody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Arkusz1!$A$2:$A$7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Arkusz1!$B$2:$B$7</c:f>
              <c:numCache>
                <c:formatCode>General</c:formatCode>
                <c:ptCount val="6"/>
                <c:pt idx="0">
                  <c:v>2650</c:v>
                </c:pt>
                <c:pt idx="1">
                  <c:v>1900</c:v>
                </c:pt>
                <c:pt idx="2">
                  <c:v>3500</c:v>
                </c:pt>
                <c:pt idx="3">
                  <c:v>3700</c:v>
                </c:pt>
                <c:pt idx="4">
                  <c:v>3740</c:v>
                </c:pt>
                <c:pt idx="5">
                  <c:v>10300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BF1-4190-BFCA-3C4C6DF9888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Koszty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Arkusz1!$A$2:$A$7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Arkusz1!$C$2:$C$7</c:f>
              <c:numCache>
                <c:formatCode>General</c:formatCode>
                <c:ptCount val="6"/>
                <c:pt idx="0">
                  <c:v>1017</c:v>
                </c:pt>
                <c:pt idx="1">
                  <c:v>1286</c:v>
                </c:pt>
                <c:pt idx="2">
                  <c:v>4709</c:v>
                </c:pt>
                <c:pt idx="3">
                  <c:v>1200</c:v>
                </c:pt>
                <c:pt idx="4">
                  <c:v>2179</c:v>
                </c:pt>
                <c:pt idx="5">
                  <c:v>3000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BF1-4190-BFCA-3C4C6DF9888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Arkusz1!$A$2:$A$7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Arkusz1!$D$2:$D$7</c:f>
              <c:numCache>
                <c:formatCode>General</c:formatCode>
                <c:ptCount val="6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BF1-4190-BFCA-3C4C6DF98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41821504"/>
        <c:axId val="1641827488"/>
      </c:lineChart>
      <c:catAx>
        <c:axId val="164182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41827488"/>
        <c:crosses val="autoZero"/>
        <c:auto val="1"/>
        <c:lblAlgn val="ctr"/>
        <c:lblOffset val="100"/>
        <c:noMultiLvlLbl val="0"/>
      </c:catAx>
      <c:valAx>
        <c:axId val="1641827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4182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AB3ED-FA93-4B75-9A96-51F94782CCA9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FDC95-C044-4113-B300-6751792B5F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815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FBC1CF4-CD5D-EF05-A145-0937B88A0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17212ED7-6584-CD2E-7720-CE9E515BB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24CEE32-152B-6648-7F0D-E607FDAF7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6AA6656-1BD3-42EF-BBAD-A4C8120D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A9206D03-0410-47F4-9C68-06519A77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719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E58F60C-3F9E-4F35-83AA-F977AF79F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2F00DA16-54B5-D6BD-9F6D-30CA64BB9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CDCD8DB-BB58-1254-8729-906196039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420FDA6-1625-E3C0-F725-D2566A0A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A3FA7FD8-C63E-0867-73F9-531BEF5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519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5D5EE1C4-BC28-E3AD-96EE-9FAA87CF5E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2A45466-AADC-28BD-21E1-0AFE32CCA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401858A-31B7-FDDD-8480-8FB66F99B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17F737A-0C7E-A1C1-A5ED-2642853E6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0EEF8DC6-6755-DA5E-58E9-9C9E9BD56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56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50D8DB5-D6BB-99E0-B3A2-C7E7E74A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C5C0DA7-D03F-ADC5-47EE-82705C0D3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E2961F7-2526-4549-A3EB-92BF169B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B78BF7E-658B-ACA7-CD42-FA1E6BB8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8EE0345-6962-0C08-A958-EC438DD81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07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7C22E5C-909F-0C27-5552-5CEF32885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0B68063D-B3D0-40DF-DE77-EE5212014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C46D6DD-C2C5-1ED9-1771-FE8A97447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27B9DBE-006B-9C13-807F-F156DE726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A711275E-F363-9827-3B94-5E931C84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446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6EA6ED8-FEB2-07E8-6F56-A48C90A63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C6ADE71-3450-5559-5684-4325DEF84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B6C70437-0209-2297-060A-D90FDF5D6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A1C722E7-7638-FA31-FCA9-026959E9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7B1E9581-B342-C050-F9CB-41B57C0E9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390F120-E968-0489-B710-604E6DA8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896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8071DE3-3E3D-9382-C6C6-6D8241280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8AEC37D-6E36-1B2B-89F3-FC56D00F6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973CEA69-B2FF-6806-BB13-0E79919EC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4963BA1-B886-8B91-AF50-A31C34C05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5F09EF7D-062D-8668-FD59-3489E3AA0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B884B2D-F5D0-D35C-8AC6-87055701E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64E35326-3CBE-9789-5ABA-27DCD733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7E60F3A4-EF3E-F8B6-F5B3-D62AFD53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250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53753BA-A85F-7E0C-F90B-C55DB0D5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CD091A1D-1460-71DF-B7CA-F939DFCDC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B25B33DC-FF9C-31CD-2677-29B31D03D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180D6A46-D80B-CFD3-AB7B-87481DD3E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7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8C5119C3-A96C-8F6B-DF7B-A9385711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4103F44F-0B1F-4BEB-9C5E-D7C947C7A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7505AF60-94B1-01C9-EBD5-2D9BFA336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480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90A4566-B9BD-2460-EA44-7568053F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F72C7FC-C779-94F5-426D-F31B92CD2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2533DDC-A9A4-66EA-A805-3774ED37D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B28C0053-A9D3-BC95-63FC-93A6FC1C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877D9026-6A08-0C41-B8C3-3D334FB36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244E2AFB-DA1D-CD50-3528-920D11463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3035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4AF0D36-257E-96DC-B4B1-E98318DBD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ABF74086-6223-F1FC-90B4-24E1E5A21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624235C-346B-42E1-B330-6547CBB02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B4C4E076-49F3-4FF0-A47C-2B0F4FC1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ECA184E4-28BB-6B94-FDDF-B8F32268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993C8A1-A295-1D2A-66B3-B02852B4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015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C17A3A34-FC91-FE11-7BF1-D77314A17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1DB36760-F885-9387-EA30-A3F2845DC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692F40B-5846-2098-659A-638237CCC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784CC-1B80-4660-A4C7-E40D73EA2DF7}" type="datetimeFigureOut">
              <a:rPr lang="pl-PL" smtClean="0"/>
              <a:t>2026-01-15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57C2DBE-F680-55AB-1A3A-7696D53C56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F5B2970-F7B1-520D-9A03-C6517DEEA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07B1D-0AF1-4F58-994B-22AFA9E5CF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339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xeologia.eu/" TargetMode="External"/><Relationship Id="rId2" Type="http://schemas.openxmlformats.org/officeDocument/2006/relationships/hyperlink" Target="http://www.tnp.edu.p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ntnp.pl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kseologia.eu/" TargetMode="External"/><Relationship Id="rId2" Type="http://schemas.openxmlformats.org/officeDocument/2006/relationships/hyperlink" Target="http://www.tnp.edu.p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ntnp.pl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rakseologia.eu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/>
            </a:r>
            <a:br>
              <a:rPr lang="pl-PL" b="1" dirty="0"/>
            </a:br>
            <a:r>
              <a:rPr lang="pl-PL" sz="4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Renesans prakseologii versus 35 lat Towarzystwa Naukowego Prakseologii</a:t>
            </a:r>
            <a:r>
              <a:rPr lang="pl-PL" dirty="0"/>
              <a:t/>
            </a:r>
            <a:br>
              <a:rPr lang="pl-PL" dirty="0"/>
            </a:br>
            <a:endParaRPr lang="pl-PL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895600" y="3886200"/>
            <a:ext cx="6400800" cy="2135088"/>
          </a:xfrm>
        </p:spPr>
        <p:txBody>
          <a:bodyPr>
            <a:normAutofit fontScale="92500"/>
          </a:bodyPr>
          <a:lstStyle/>
          <a:p>
            <a:r>
              <a:rPr lang="pl-PL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hab. Piotr </a:t>
            </a:r>
            <a:r>
              <a:rPr lang="pl-PL" sz="2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Masiukiewicz</a:t>
            </a:r>
            <a:r>
              <a:rPr lang="pl-PL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prof. em. SGH</a:t>
            </a:r>
          </a:p>
          <a:p>
            <a:r>
              <a:rPr lang="pl-PL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Prezes ZG TNP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Konferencja Prakseologiczna SGH – TNP</a:t>
            </a:r>
          </a:p>
          <a:p>
            <a:r>
              <a:rPr lang="pl-PL" sz="2800">
                <a:latin typeface="Times New Roman" panose="02020603050405020304" pitchFamily="18" charset="0"/>
                <a:cs typeface="Times New Roman" panose="02020603050405020304" pitchFamily="18" charset="0"/>
              </a:rPr>
              <a:t>Warszawa, 15.01.2025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634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C8C56B9-DF11-856A-C90F-D70850271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707"/>
          </a:xfrm>
        </p:spPr>
        <p:txBody>
          <a:bodyPr>
            <a:normAutofit/>
          </a:bodyPr>
          <a:lstStyle/>
          <a:p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xmlns="" id="{52799B1E-0605-ACAB-4100-41B32D4E3C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644016"/>
              </p:ext>
            </p:extLst>
          </p:nvPr>
        </p:nvGraphicFramePr>
        <p:xfrm>
          <a:off x="1234440" y="1490472"/>
          <a:ext cx="9052560" cy="4325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4588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B31A7F9-9226-F269-FE84-7DA5AF2D4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8CD2BE5-BB97-FCBB-A395-45F30A093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XXXV lat działalności TNP</a:t>
            </a:r>
            <a:b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3.1. Konferencje i seminaria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0DBD900-5191-59C4-9C01-CEE29E82F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39512"/>
          </a:xfrm>
        </p:spPr>
        <p:txBody>
          <a:bodyPr>
            <a:normAutofit/>
          </a:bodyPr>
          <a:lstStyle/>
          <a:p>
            <a:r>
              <a:rPr lang="pl-PL" dirty="0"/>
              <a:t> ZG TNP był organizatorem 9 konferencji i kilkudziesięciu seminariów.</a:t>
            </a:r>
          </a:p>
          <a:p>
            <a:r>
              <a:rPr lang="pl-PL" dirty="0"/>
              <a:t>      Pierwsza międzynarodowa konferencja </a:t>
            </a:r>
            <a:r>
              <a:rPr lang="pl-PL" i="1" dirty="0" err="1"/>
              <a:t>Praxiologies</a:t>
            </a:r>
            <a:r>
              <a:rPr lang="pl-PL" i="1" dirty="0"/>
              <a:t> and the </a:t>
            </a:r>
            <a:r>
              <a:rPr lang="pl-PL" i="1" dirty="0" err="1"/>
              <a:t>Philosophy</a:t>
            </a:r>
            <a:r>
              <a:rPr lang="pl-PL" i="1" dirty="0"/>
              <a:t> of </a:t>
            </a:r>
            <a:r>
              <a:rPr lang="pl-PL" i="1" dirty="0" err="1"/>
              <a:t>Economics</a:t>
            </a:r>
            <a:r>
              <a:rPr lang="pl-PL" dirty="0"/>
              <a:t> zorganizowana została w Warszawie w dniach 2-5 września 1988 roku pod auspicjami Instytutu Austriackiego oraz Instytutu Filozofii i Socjologii PAN. [1]</a:t>
            </a:r>
          </a:p>
          <a:p>
            <a:endParaRPr lang="pl-PL" i="1" dirty="0"/>
          </a:p>
          <a:p>
            <a:endParaRPr lang="pl-PL" i="1" dirty="0"/>
          </a:p>
          <a:p>
            <a:pPr marL="0" indent="0">
              <a:buNone/>
            </a:pPr>
            <a:r>
              <a:rPr lang="pl-PL" sz="1200" i="1" dirty="0"/>
              <a:t>[1] Słownik polskich towarzystw naukowych</a:t>
            </a:r>
            <a:r>
              <a:rPr lang="pl-PL" sz="1200" dirty="0"/>
              <a:t>, Biblioteka Polskiej Akademii Nauk, Warszawa, 2009 oraz </a:t>
            </a:r>
          </a:p>
          <a:p>
            <a:pPr marL="0" indent="0">
              <a:buNone/>
            </a:pPr>
            <a:r>
              <a:rPr lang="pl-PL" sz="1200" i="1" dirty="0"/>
              <a:t>Towarzystwo Naukowe Prakseologii</a:t>
            </a:r>
            <a:r>
              <a:rPr lang="pl-PL" sz="1200" dirty="0"/>
              <a:t>, Słownik Towarzystw Naukowych, PAN, Warszawa 2025 (w druku).</a:t>
            </a:r>
            <a:endParaRPr lang="pl-P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B461E4B4-75C1-83C5-788F-E314262D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11</a:t>
            </a:fld>
            <a:endParaRPr lang="pl-PL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xmlns="" id="{BB9B3954-68D9-6E29-A8B0-1D92CE256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419" y="3308858"/>
            <a:ext cx="2776184" cy="342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984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CA8308-C170-8890-AC8B-D8AD362E9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2E93377-3468-67BD-5A9F-576E4A1E5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383413"/>
            <a:ext cx="10515600" cy="88760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3.2. Działania promocyjne Zarządu Głównego TNP</a:t>
            </a:r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/>
              <a:t/>
            </a:r>
            <a:br>
              <a:rPr lang="pl-PL" dirty="0"/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649D397-553F-B945-DFDE-39207316B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616"/>
            <a:ext cx="10515600" cy="4856734"/>
          </a:xfrm>
        </p:spPr>
        <p:txBody>
          <a:bodyPr>
            <a:normAutofit/>
          </a:bodyPr>
          <a:lstStyle/>
          <a:p>
            <a:r>
              <a:rPr lang="pl-PL" dirty="0"/>
              <a:t>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TNP od 2001 r. uczestniczy w corocznych 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Festiwalach Nauki w Warszawie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(patronat PAN i Gazety Wyborczej), w ramach których organizowane były dyskusje panelowe i wykłady publiczne (także w formie video).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Aktualnie prowadzone są trzy strony internetowe www. Szczególnie wysoka jest liczba wejść na strony www </a:t>
            </a:r>
            <a:r>
              <a:rPr lang="pl-PL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Prakseologia i Zarządzanie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(tabl. 3). W 2025r. było to 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271 tys. odsłon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(dynamika do r. 2020 to 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2300%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roku na rok wzrastała liczba wejść ogółem na strony prowadzone przez ZG TNP (tabl. 4 i 5). 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Dynamika wejść ogółem w latach 2020-25 wyniosła aż  1250 %.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3244841-3EBD-02C1-C7F9-C7606B1EC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3181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C1C2A7-AF27-EF44-5846-C6DA560F2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73D85D7-74E2-9187-94FA-3DE0189EC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427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Tabl. 4. Liczba wejść na strony TNP w latach 2020-2025</a:t>
            </a:r>
            <a:r>
              <a:rPr lang="pl-PL" dirty="0"/>
              <a:t/>
            </a:r>
            <a:br>
              <a:rPr lang="pl-PL" dirty="0"/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62EFFD1-6F63-3AE2-66A1-B2B3CC2A1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13</a:t>
            </a:fld>
            <a:endParaRPr lang="pl-PL"/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xmlns="" id="{3906D41B-8889-CB27-ED35-F949E70170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65892"/>
              </p:ext>
            </p:extLst>
          </p:nvPr>
        </p:nvGraphicFramePr>
        <p:xfrm>
          <a:off x="1728216" y="987552"/>
          <a:ext cx="8951976" cy="51191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334">
                  <a:extLst>
                    <a:ext uri="{9D8B030D-6E8A-4147-A177-3AD203B41FA5}">
                      <a16:colId xmlns:a16="http://schemas.microsoft.com/office/drawing/2014/main" xmlns="" val="576047564"/>
                    </a:ext>
                  </a:extLst>
                </a:gridCol>
                <a:gridCol w="3185893">
                  <a:extLst>
                    <a:ext uri="{9D8B030D-6E8A-4147-A177-3AD203B41FA5}">
                      <a16:colId xmlns:a16="http://schemas.microsoft.com/office/drawing/2014/main" xmlns="" val="1076465455"/>
                    </a:ext>
                  </a:extLst>
                </a:gridCol>
                <a:gridCol w="781391">
                  <a:extLst>
                    <a:ext uri="{9D8B030D-6E8A-4147-A177-3AD203B41FA5}">
                      <a16:colId xmlns:a16="http://schemas.microsoft.com/office/drawing/2014/main" xmlns="" val="904529265"/>
                    </a:ext>
                  </a:extLst>
                </a:gridCol>
                <a:gridCol w="781391">
                  <a:extLst>
                    <a:ext uri="{9D8B030D-6E8A-4147-A177-3AD203B41FA5}">
                      <a16:colId xmlns:a16="http://schemas.microsoft.com/office/drawing/2014/main" xmlns="" val="851984036"/>
                    </a:ext>
                  </a:extLst>
                </a:gridCol>
                <a:gridCol w="790010">
                  <a:extLst>
                    <a:ext uri="{9D8B030D-6E8A-4147-A177-3AD203B41FA5}">
                      <a16:colId xmlns:a16="http://schemas.microsoft.com/office/drawing/2014/main" xmlns="" val="1730910691"/>
                    </a:ext>
                  </a:extLst>
                </a:gridCol>
                <a:gridCol w="790967">
                  <a:extLst>
                    <a:ext uri="{9D8B030D-6E8A-4147-A177-3AD203B41FA5}">
                      <a16:colId xmlns:a16="http://schemas.microsoft.com/office/drawing/2014/main" xmlns="" val="1014689003"/>
                    </a:ext>
                  </a:extLst>
                </a:gridCol>
                <a:gridCol w="999854">
                  <a:extLst>
                    <a:ext uri="{9D8B030D-6E8A-4147-A177-3AD203B41FA5}">
                      <a16:colId xmlns:a16="http://schemas.microsoft.com/office/drawing/2014/main" xmlns="" val="4124569089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xmlns="" val="1717665346"/>
                    </a:ext>
                  </a:extLst>
                </a:gridCol>
              </a:tblGrid>
              <a:tr h="4143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Strona/adres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37326968"/>
                  </a:ext>
                </a:extLst>
              </a:tr>
              <a:tr h="38284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 główna ZG TNP </a:t>
                      </a:r>
                      <a:r>
                        <a:rPr lang="pl-PL" sz="2000" u="sng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www.tnp.edu.pl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 angielska TNP </a:t>
                      </a:r>
                      <a:r>
                        <a:rPr lang="pl-PL" sz="2000" u="sng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www.prakseologia.eu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 czasopisma Prakseologia i Zarządzanie </a:t>
                      </a:r>
                      <a:r>
                        <a:rPr lang="pl-PL" sz="2000" u="sng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www.zntnp.pl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10047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13749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18100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15780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16874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21900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17290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11465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44103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30390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55835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18460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133910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18721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13239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238983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67055044"/>
                  </a:ext>
                </a:extLst>
              </a:tr>
              <a:tr h="8763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20047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47629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56064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85958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208205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270943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3143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60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C6E551A-E54C-7E0B-09F8-2EA1FC268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914A5B-CA7C-0CC5-18AD-A5C1EFC13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Tabl. 5. Liczba wejść ogółem na strony TNP (od 2010 roku)</a:t>
            </a:r>
            <a:r>
              <a:rPr lang="pl-PL" dirty="0"/>
              <a:t/>
            </a:r>
            <a:br>
              <a:rPr lang="pl-PL" dirty="0"/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9FEDA8D-B7D8-B5C4-0BDF-FE44C7C94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14</a:t>
            </a:fld>
            <a:endParaRPr lang="pl-PL"/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xmlns="" id="{E429DE1E-5209-3645-1863-DFBAF9FD38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661326"/>
              </p:ext>
            </p:extLst>
          </p:nvPr>
        </p:nvGraphicFramePr>
        <p:xfrm>
          <a:off x="2543556" y="1090992"/>
          <a:ext cx="7104888" cy="5549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300">
                  <a:extLst>
                    <a:ext uri="{9D8B030D-6E8A-4147-A177-3AD203B41FA5}">
                      <a16:colId xmlns:a16="http://schemas.microsoft.com/office/drawing/2014/main" xmlns="" val="231301510"/>
                    </a:ext>
                  </a:extLst>
                </a:gridCol>
                <a:gridCol w="3805686">
                  <a:extLst>
                    <a:ext uri="{9D8B030D-6E8A-4147-A177-3AD203B41FA5}">
                      <a16:colId xmlns:a16="http://schemas.microsoft.com/office/drawing/2014/main" xmlns="" val="1966729127"/>
                    </a:ext>
                  </a:extLst>
                </a:gridCol>
                <a:gridCol w="1444185">
                  <a:extLst>
                    <a:ext uri="{9D8B030D-6E8A-4147-A177-3AD203B41FA5}">
                      <a16:colId xmlns:a16="http://schemas.microsoft.com/office/drawing/2014/main" xmlns="" val="4020836661"/>
                    </a:ext>
                  </a:extLst>
                </a:gridCol>
                <a:gridCol w="1329717">
                  <a:extLst>
                    <a:ext uri="{9D8B030D-6E8A-4147-A177-3AD203B41FA5}">
                      <a16:colId xmlns:a16="http://schemas.microsoft.com/office/drawing/2014/main" xmlns="" val="622118539"/>
                    </a:ext>
                  </a:extLst>
                </a:gridCol>
              </a:tblGrid>
              <a:tr h="1110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Strona/adres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założenia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strony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wejść ogółem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34290659"/>
                  </a:ext>
                </a:extLst>
              </a:tr>
              <a:tr h="37354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 główna ZG TNP </a:t>
                      </a:r>
                      <a:r>
                        <a:rPr lang="pl-PL" sz="2000" u="sng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www.tnp.edu.pl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 angielska TNP </a:t>
                      </a:r>
                      <a:r>
                        <a:rPr lang="pl-PL" sz="2000" u="sng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www.prakseologia.eu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Strona czasopisma Prakseologia i Zarządzanie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u="sng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www.zntnp.pl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205 710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116 695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456 383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b="1" kern="1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778 788</a:t>
                      </a:r>
                      <a:endParaRPr lang="pl-PL" sz="2000" b="1" kern="1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16350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587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069485E-4693-2625-B1CF-C9D04C758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45B3235-5806-8B01-FF09-D16DDB87C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3.3. Finanse TNP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Wykres 1. Przychody i koszty działalności TNP w l. 2020-25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4A6C1441-A141-EF06-F465-81635472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15</a:t>
            </a:fld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xmlns="" id="{C5E77C26-1F8A-B29A-E031-2F8236F53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r>
              <a:rPr lang="pl-PL" sz="1200" dirty="0"/>
              <a:t>                                </a:t>
            </a:r>
          </a:p>
        </p:txBody>
      </p:sp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xmlns="" id="{172E785C-C4D6-5534-15B4-198E48896A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8949078"/>
              </p:ext>
            </p:extLst>
          </p:nvPr>
        </p:nvGraphicFramePr>
        <p:xfrm>
          <a:off x="2112264" y="1435607"/>
          <a:ext cx="7946136" cy="492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7533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4A51D1-4875-165F-30B8-F649DCC3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018339E-D2DF-B521-8487-2B6A9F164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CD13AC96-D0C8-96C7-FE36-E8CC3066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16</a:t>
            </a:fld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9688C61C-825A-6AB8-7C1D-2FED937AB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632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Przedstawione analizy </a:t>
            </a:r>
            <a:r>
              <a:rPr lang="pl-PL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potwierdzają tezę o renesansie prakseologii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jako metateorii będącej podstawą nauk ekonomicznych, a szczególnie dyscypliny nauki o zarządzaniu i jakości.</a:t>
            </a:r>
          </a:p>
          <a:p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Potrzebne jest poszukiwanie nowych obszarów badań prakseologicznych i nowych narzędzi (np. heurystycznych). [1] W konkluzji artykułu P. Makowskiego czytamy: „Potencjał prakseologii – uznawany przez gros</a:t>
            </a:r>
            <a:r>
              <a:rPr lang="pl-PL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polskich zwolenników tej dyscypliny za system skończony i wymagający jedynie popularyzacji – wymaga ponownego przepracowania, wzbogacenia o koncepcję </a:t>
            </a:r>
            <a:r>
              <a:rPr lang="pl-PL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Bratmana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temat działalności planowanej (Makowski 2013, s. 84)”. [2]</a:t>
            </a:r>
          </a:p>
          <a:p>
            <a:r>
              <a:rPr lang="pl-PL" dirty="0"/>
              <a:t> </a:t>
            </a: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Dalszy rozwój teorii prakseologii wymaga nowego podejścia do jej zastosowań w praktyce zarządzania – szukanie nowych zastosowań. Takie podejście zaznaczało się w ostatnich latach w szeregu publikacji zagranicznych. Potrzebne jest poszukiwanie nowych metod badawczych umożliwiających szerszą analizę prakseologiczną działań i rekomendacje dla praktyki gospodarczej.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Dec P., </a:t>
            </a:r>
            <a:r>
              <a:rPr lang="pl-PL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Masiukiewicz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</a:t>
            </a:r>
            <a:r>
              <a:rPr lang="en-US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Areas of Praxeology Research in Business Management,</a:t>
            </a:r>
            <a:r>
              <a:rPr lang="en-US" sz="1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Prakseologia, PAN,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 166/25 (w red.), </a:t>
            </a:r>
            <a:r>
              <a:rPr lang="pl-PL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Masiukiewicz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</a:t>
            </a:r>
            <a:r>
              <a:rPr lang="pl-PL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Praxeological</a:t>
            </a:r>
            <a:r>
              <a:rPr lang="pl-PL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pl-PL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pl-PL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evaluating</a:t>
            </a:r>
            <a:r>
              <a:rPr lang="pl-PL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management of </a:t>
            </a:r>
            <a:r>
              <a:rPr lang="pl-PL" sz="1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pl-PL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www.prakseologia.eu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dostęp 30.10.25r.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 Cyt. za: </a:t>
            </a:r>
            <a:r>
              <a:rPr lang="pl-PL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Banajski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 </a:t>
            </a:r>
            <a:r>
              <a:rPr lang="pl-PL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uobecnia się prakseologia w Polsce?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Prakseologia</a:t>
            </a:r>
            <a:r>
              <a:rPr 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 157/2015.</a:t>
            </a:r>
          </a:p>
        </p:txBody>
      </p:sp>
      <p:pic>
        <p:nvPicPr>
          <p:cNvPr id="11" name="Symbol zastępczy zawartości 4" descr="Photo: Kazakhstan’s authorities start to struggle against financial pyramids / Kazakhstan">
            <a:extLst>
              <a:ext uri="{FF2B5EF4-FFF2-40B4-BE49-F238E27FC236}">
                <a16:creationId xmlns:a16="http://schemas.microsoft.com/office/drawing/2014/main" xmlns="" id="{193B08C4-9357-7224-5F7C-FD47169C49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4176317"/>
            <a:ext cx="3581400" cy="26816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2684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BCE0125-7FFE-AC2D-938F-60E2E6B1E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B6907DB-CDD7-8A51-012A-76FBF22C8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Bibliografia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4442AF48-CE8A-97D2-7620-869ED904E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17</a:t>
            </a:fld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xmlns="" id="{A10EA173-FDF4-7015-3626-B073905B8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4128"/>
            <a:ext cx="10515600" cy="58338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Wykaz monografii wydanych z udziałem ZG TNP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Logika, praktyka, etyka: przesłania filozofii Tadeusza Kotarbińskiego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red. W. Gasparski, A.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Strzałecki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Księga Pamiątkowa ku uczczeniu 80-lecia filozofii prof. T. Kotarbińskiego, Towarzystwo Naukowe Prakseologii, Warszawa 1991.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Myśl Tadeusza Kotarbińskiego i jej współczesna recepcja,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red. R.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Banajski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 Gasparski, A.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Lewicka-Strzałecka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Polska Akademia Nauk, Towarzystwo Naukowe Prakseologii, Warszawa 2006.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Edycja 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Dzieł Wszystkich T. Kotarbińskiego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Ossolineum, Wrocław (7 tomów), obejmujących całość spuścizny pisarskiej uczonego; przedsięwzięciu edytorskiemu patronował Komitet Nauk Filozoficznych PAN przy współpracy ZG TNP.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Seria wydawnicza monografii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Praxiology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The International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Philosophy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wydawane przez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Publishers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Brunswick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(USA) – London (UK) edycja przy współudziale ZG TNP (25 pozycji; zakończono edycję w 2018r.).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36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56BCE52-3980-ACBA-F060-B6855FA35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Wstęp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30A0C52-1502-2EEB-1FFA-1FCF0B4BA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599"/>
            <a:ext cx="10515600" cy="5349875"/>
          </a:xfrm>
        </p:spPr>
        <p:txBody>
          <a:bodyPr>
            <a:normAutofit lnSpcReduction="10000"/>
          </a:bodyPr>
          <a:lstStyle/>
          <a:p>
            <a:r>
              <a:rPr lang="pl-PL" sz="2000" dirty="0"/>
              <a:t>Myśl prakseologiczna stworzyła solidny fundament pod teorie organizacji i zarządzania. Co godne odnotowania, ogólna teoria skutecznego działania zwróciła także uwagę </a:t>
            </a:r>
            <a:r>
              <a:rPr lang="pl-PL" sz="2000" dirty="0">
                <a:solidFill>
                  <a:srgbClr val="FF0000"/>
                </a:solidFill>
              </a:rPr>
              <a:t>nauk politycznych, nauk sztuki wojennej, teorii zarządzania kryzysowego, teorii prawa międzynarodowego i innych. </a:t>
            </a:r>
            <a:r>
              <a:rPr lang="pl-PL" sz="2000" dirty="0"/>
              <a:t>Poszukiwania nowych obszarów badawczych zaowocowały przede wszystkim rozwojem badań i publikacji z zakresu </a:t>
            </a:r>
            <a:r>
              <a:rPr lang="pl-PL" sz="2000" dirty="0">
                <a:solidFill>
                  <a:srgbClr val="FF0000"/>
                </a:solidFill>
              </a:rPr>
              <a:t>etyki biznesu </a:t>
            </a:r>
            <a:r>
              <a:rPr lang="pl-PL" sz="2000" dirty="0"/>
              <a:t>jako kryterium prakseologii (prace W. Gasparskiego). Teorię prakseologii szeroko stosował w działalności naukowo-dydaktycznej </a:t>
            </a:r>
            <a:r>
              <a:rPr lang="pl-PL" sz="2000" dirty="0">
                <a:solidFill>
                  <a:srgbClr val="FF0000"/>
                </a:solidFill>
              </a:rPr>
              <a:t>sportu</a:t>
            </a:r>
            <a:r>
              <a:rPr lang="pl-PL" sz="2000" dirty="0"/>
              <a:t> G. Łasiński. Przykładem nowego podejścia było też zastosowanie </a:t>
            </a:r>
            <a:r>
              <a:rPr lang="pl-PL" sz="2000" dirty="0">
                <a:solidFill>
                  <a:srgbClr val="FF0000"/>
                </a:solidFill>
              </a:rPr>
              <a:t>metod prakseologicznych do komunikowania się w organizacji</a:t>
            </a:r>
            <a:r>
              <a:rPr lang="pl-PL" sz="2000" dirty="0"/>
              <a:t>. Występuje też znacząca rola (wiele publikacji) prakseologii w pracach badawczych i dydaktycznych w obszarze sztuki wojennej i obrony cywilnej. </a:t>
            </a:r>
          </a:p>
          <a:p>
            <a:r>
              <a:rPr lang="pl-PL" dirty="0"/>
              <a:t> Od kilku lat występuje wzrost zainteresowania problematyką prakseologii; na co wskazuje zarówno wzrost publikacji krajowych i zagranicznych, jak i liczba odsłon na stronach internetowych Towarzystwa Naukowego Prakseologii.</a:t>
            </a:r>
            <a:endParaRPr lang="pl-PL" sz="2000" dirty="0"/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>
                <a:solidFill>
                  <a:srgbClr val="FF0000"/>
                </a:solidFill>
              </a:rPr>
              <a:t>Teza referatu jest następująca: w XXI wieku rośnie zainteresowanie sprawnością działań w gospodarce, a teoria prakseologii przeżywa swoisty renesans.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32DC907-AC1F-D8D2-5790-A7711A47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104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EECCE6-4C09-0D46-9C5A-6968C7489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757F6A0-037F-CF20-09AB-F3AF00325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28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br>
              <a:rPr lang="pl-PL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Struktura instytucjonalna wsparcia dla prakseologii </a:t>
            </a:r>
            <a:r>
              <a:rPr lang="pl-PL" dirty="0"/>
              <a:t/>
            </a:r>
            <a:br>
              <a:rPr lang="pl-PL" dirty="0"/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54F532E-8D71-FF24-A82E-104FEE952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431"/>
            <a:ext cx="10515600" cy="5551043"/>
          </a:xfrm>
        </p:spPr>
        <p:txBody>
          <a:bodyPr>
            <a:normAutofit/>
          </a:bodyPr>
          <a:lstStyle/>
          <a:p>
            <a:r>
              <a:rPr lang="pl-PL" dirty="0"/>
              <a:t>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Podmioty organizacyjne występujące w polskich uczelniach wyższych przedstawiono w tabl. 1.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Należy zauważyć, iż w uczelniach ekonomicznych (państwowych i prywatnych) nie ma wyodrębnionych jednostek organizacyjnych w zakresie prakseologii. 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Przykłady przedmiotów/wykładów z prakseologii na różnych uczelniach przedstawiono w tabl. 2.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Poza szkołami wyższymi ważną rolę spełniają: 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Instytut im. L. von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Misesa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Wrocławiu oraz Towarzystwo Naukowe Prakseologii. Instytucje zagraniczne promujące prakseologię to m. in. Oxford University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Mises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(UK) oraz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Mises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Auburn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C0C8FC8C-4C1F-218E-8176-09AF89D6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3</a:t>
            </a:fld>
            <a:endParaRPr lang="pl-PL"/>
          </a:p>
        </p:txBody>
      </p:sp>
      <p:pic>
        <p:nvPicPr>
          <p:cNvPr id="5" name="Symbol zastępczy zawartości 5">
            <a:extLst>
              <a:ext uri="{FF2B5EF4-FFF2-40B4-BE49-F238E27FC236}">
                <a16:creationId xmlns:a16="http://schemas.microsoft.com/office/drawing/2014/main" xmlns="" id="{EF862E40-16EC-D9F3-A35F-AA2C3F0DF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420" y="4700016"/>
            <a:ext cx="3832580" cy="215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855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A2DDEB3-62AB-F294-573A-C990171F6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4E22442-E035-E4CF-E9A6-BB596E5C9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Tabl. 1. Podmioty organizacyjne występujące w polskich uczelniach wyższych</a:t>
            </a:r>
            <a:r>
              <a:rPr lang="pl-PL" dirty="0"/>
              <a:t/>
            </a:r>
            <a:br>
              <a:rPr lang="pl-PL" dirty="0"/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C7B82C0C-028F-943C-40AA-760E306E5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824602"/>
              </p:ext>
            </p:extLst>
          </p:nvPr>
        </p:nvGraphicFramePr>
        <p:xfrm>
          <a:off x="1746505" y="1362456"/>
          <a:ext cx="8375904" cy="5367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700">
                  <a:extLst>
                    <a:ext uri="{9D8B030D-6E8A-4147-A177-3AD203B41FA5}">
                      <a16:colId xmlns:a16="http://schemas.microsoft.com/office/drawing/2014/main" xmlns="" val="3155136169"/>
                    </a:ext>
                  </a:extLst>
                </a:gridCol>
                <a:gridCol w="2751608">
                  <a:extLst>
                    <a:ext uri="{9D8B030D-6E8A-4147-A177-3AD203B41FA5}">
                      <a16:colId xmlns:a16="http://schemas.microsoft.com/office/drawing/2014/main" xmlns="" val="3383088887"/>
                    </a:ext>
                  </a:extLst>
                </a:gridCol>
                <a:gridCol w="4973596">
                  <a:extLst>
                    <a:ext uri="{9D8B030D-6E8A-4147-A177-3AD203B41FA5}">
                      <a16:colId xmlns:a16="http://schemas.microsoft.com/office/drawing/2014/main" xmlns="" val="4250762698"/>
                    </a:ext>
                  </a:extLst>
                </a:gridCol>
              </a:tblGrid>
              <a:tr h="27323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16" marR="66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Nazwa uczelni</a:t>
                      </a:r>
                      <a:endParaRPr lang="pl-PL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16" marR="66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Instytuty/katedry/zakłady </a:t>
                      </a:r>
                      <a:endParaRPr lang="pl-PL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16" marR="66816" marT="0" marB="0"/>
                </a:tc>
                <a:extLst>
                  <a:ext uri="{0D108BD9-81ED-4DB2-BD59-A6C34878D82A}">
                    <a16:rowId xmlns:a16="http://schemas.microsoft.com/office/drawing/2014/main" xmlns="" val="654854454"/>
                  </a:ext>
                </a:extLst>
              </a:tr>
              <a:tr h="50857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2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2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16" marR="66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Polska Akademia Nauk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Kardynała S. Wyszyńskiego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Akademia Sztuki Wojennej</a:t>
                      </a:r>
                      <a:r>
                        <a:rPr lang="pl-PL" sz="1600" kern="1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Szczeciński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Kaliski w Kaliszu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Krakowska Akademia im. Andrzeja F. Modrzewskiego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Wrocławski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16" marR="66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Zakład Prakseologii *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Katedra Prakseologii Pastoralnej i Organizacji Duszpasterstwa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Katedra Teologii Fundamentalnej i Prakseologii </a:t>
                      </a:r>
                      <a:r>
                        <a:rPr lang="pl-PL" sz="16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Apologijnej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Zakład Prakseologii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Zakład Prakseologii, Heurystyki i Marketingu Politycznego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Instytut Nauk o Bezpieczeństwie oraz Redakcja - seria monografii </a:t>
                      </a:r>
                      <a:r>
                        <a:rPr lang="pl-PL" sz="1600" i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 w naukach o bezpieczeństwie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Katedra Zarządzania i Edukacji Prakseologicznej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Koło Naukowe Prakseologii 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16" marR="66816" marT="0" marB="0"/>
                </a:tc>
                <a:extLst>
                  <a:ext uri="{0D108BD9-81ED-4DB2-BD59-A6C34878D82A}">
                    <a16:rowId xmlns:a16="http://schemas.microsoft.com/office/drawing/2014/main" xmlns="" val="376591678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39C4FE53-D533-4535-FA93-1C584BE1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168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752A6B-52EA-F1FA-BB1F-43EB07260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1BC24EA-5149-F6B4-6FB5-CA238AC19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Tabl. 2. Wykłady z prakseologii na uczelniach. Przykłady </a:t>
            </a:r>
            <a:r>
              <a:rPr lang="pl-PL" sz="1400" dirty="0"/>
              <a:t/>
            </a:r>
            <a:br>
              <a:rPr lang="pl-PL" sz="1400" dirty="0"/>
            </a:b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D5E8F9B7-747F-23BF-19BD-3CBCC86C8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410812"/>
              </p:ext>
            </p:extLst>
          </p:nvPr>
        </p:nvGraphicFramePr>
        <p:xfrm>
          <a:off x="1755648" y="887031"/>
          <a:ext cx="8476488" cy="5970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689">
                  <a:extLst>
                    <a:ext uri="{9D8B030D-6E8A-4147-A177-3AD203B41FA5}">
                      <a16:colId xmlns:a16="http://schemas.microsoft.com/office/drawing/2014/main" xmlns="" val="1153151022"/>
                    </a:ext>
                  </a:extLst>
                </a:gridCol>
                <a:gridCol w="3447841">
                  <a:extLst>
                    <a:ext uri="{9D8B030D-6E8A-4147-A177-3AD203B41FA5}">
                      <a16:colId xmlns:a16="http://schemas.microsoft.com/office/drawing/2014/main" xmlns="" val="33997669"/>
                    </a:ext>
                  </a:extLst>
                </a:gridCol>
                <a:gridCol w="1193554">
                  <a:extLst>
                    <a:ext uri="{9D8B030D-6E8A-4147-A177-3AD203B41FA5}">
                      <a16:colId xmlns:a16="http://schemas.microsoft.com/office/drawing/2014/main" xmlns="" val="1009534435"/>
                    </a:ext>
                  </a:extLst>
                </a:gridCol>
                <a:gridCol w="3309404">
                  <a:extLst>
                    <a:ext uri="{9D8B030D-6E8A-4147-A177-3AD203B41FA5}">
                      <a16:colId xmlns:a16="http://schemas.microsoft.com/office/drawing/2014/main" xmlns="" val="2840740608"/>
                    </a:ext>
                  </a:extLst>
                </a:gridCol>
              </a:tblGrid>
              <a:tr h="7476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Nazwa uczelni wyższej / kierunek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publikacji programu</a:t>
                      </a:r>
                      <a:endParaRPr lang="pl-PL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Nazwa przedmiotu / zakres wykładu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extLst>
                  <a:ext uri="{0D108BD9-81ED-4DB2-BD59-A6C34878D82A}">
                    <a16:rowId xmlns:a16="http://schemas.microsoft.com/office/drawing/2014/main" xmlns="" val="1578626176"/>
                  </a:ext>
                </a:extLst>
              </a:tr>
              <a:tr h="50863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Akademia Kultury </a:t>
                      </a:r>
                      <a:r>
                        <a:rPr lang="pl-PL" sz="16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Fizycz</a:t>
                      </a: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w Krakowie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Akademia Sztuki Wojennej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AWF Wrocław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AWF Poznań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Akademia Pedagogiki Specjalnej - Instytut Pedagogiki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Politechnika Krakowska;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kierunek Ergonomia w transporcie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</a:t>
                      </a: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Kardynała S. Wyszyńskiego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kierunek Administracja publiczna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Łódzki – dla szkół średnich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Śląski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2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1753" marR="61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 i zarządzanie projektami.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Wykład z prakseologii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 w sporcie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Podstawy teorii treningu sportowego i prakseologia treningu indywidualnego.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Podstawy prakseologii.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Prakseologia: teoria sprawnego działania w analizie i zastosowaniach.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9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Dyrektywy prakseologii.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2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Turniej Debat Oksfordzkich – m. in. o T. Kotarbińskim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Wykład z aksjologii i prakseologii; wydano skrypt</a:t>
                      </a:r>
                      <a:endParaRPr lang="pl-PL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53" marR="61753" marT="0" marB="0"/>
                </a:tc>
                <a:extLst>
                  <a:ext uri="{0D108BD9-81ED-4DB2-BD59-A6C34878D82A}">
                    <a16:rowId xmlns:a16="http://schemas.microsoft.com/office/drawing/2014/main" xmlns="" val="4166553153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99B5F1EB-EFFC-04FF-3DF3-F9157024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080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72BA83-8735-4575-8C6F-535B0DC58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701EECC-9457-A510-8888-8CC5D712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c.d.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7E213550-A247-B865-59E0-C9F15542B2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383831"/>
              </p:ext>
            </p:extLst>
          </p:nvPr>
        </p:nvGraphicFramePr>
        <p:xfrm>
          <a:off x="1316736" y="953098"/>
          <a:ext cx="9070848" cy="5936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548">
                  <a:extLst>
                    <a:ext uri="{9D8B030D-6E8A-4147-A177-3AD203B41FA5}">
                      <a16:colId xmlns:a16="http://schemas.microsoft.com/office/drawing/2014/main" xmlns="" val="507570173"/>
                    </a:ext>
                  </a:extLst>
                </a:gridCol>
                <a:gridCol w="3707646">
                  <a:extLst>
                    <a:ext uri="{9D8B030D-6E8A-4147-A177-3AD203B41FA5}">
                      <a16:colId xmlns:a16="http://schemas.microsoft.com/office/drawing/2014/main" xmlns="" val="1127279564"/>
                    </a:ext>
                  </a:extLst>
                </a:gridCol>
                <a:gridCol w="1259199">
                  <a:extLst>
                    <a:ext uri="{9D8B030D-6E8A-4147-A177-3AD203B41FA5}">
                      <a16:colId xmlns:a16="http://schemas.microsoft.com/office/drawing/2014/main" xmlns="" val="1941410331"/>
                    </a:ext>
                  </a:extLst>
                </a:gridCol>
                <a:gridCol w="3541455">
                  <a:extLst>
                    <a:ext uri="{9D8B030D-6E8A-4147-A177-3AD203B41FA5}">
                      <a16:colId xmlns:a16="http://schemas.microsoft.com/office/drawing/2014/main" xmlns="" val="267458367"/>
                    </a:ext>
                  </a:extLst>
                </a:gridCol>
              </a:tblGrid>
              <a:tr h="932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Nazwa uczelni wyższej / kierunek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(c. d.)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Rok publikacji programu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Nazwa przedmiotu / zakres wykładu</a:t>
                      </a:r>
                      <a:endParaRPr lang="pl-PL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52169710"/>
                  </a:ext>
                </a:extLst>
              </a:tr>
              <a:tr h="483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b="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Wyższa Szkoła Bezpieczeństwa w Poznaniu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Wojskowa Akademia Techniczna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Kierunek: Lotnictwo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Kaliski, Kalisz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Warszawski - Wydział Nauk Politycznych i Stosunków Międzynarodowych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 Zielonogórski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kierunek Bezpieczeństwo narodowe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kierunek: Biotechnologia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kierunek: Biologia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05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 zjawisk społecznych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Teoria eksploatacji i prakseologii.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 w zarządzaniu i dowodzeniu.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Prakseologia, czyli jak działać sprawnie we współpracy, walce i rywalizacji.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 w edukacji dla bezpieczeństwa.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Prakseologia.</a:t>
                      </a:r>
                      <a:endParaRPr lang="pl-PL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64770017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A6183B0B-B9CB-3A7E-A942-925FF1FEA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552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A68B46-4061-AE16-998E-3C288ADE9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4816843-5193-EDB2-52FE-35693978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Publikacje krajowe i zagraniczne</a:t>
            </a:r>
            <a:r>
              <a:rPr lang="pl-PL" dirty="0"/>
              <a:t/>
            </a:r>
            <a:br>
              <a:rPr lang="pl-PL" dirty="0"/>
            </a:b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00BE276-2D50-B4CA-BB23-AB2EBC74B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39512"/>
          </a:xfrm>
        </p:spPr>
        <p:txBody>
          <a:bodyPr>
            <a:normAutofit lnSpcReduction="10000"/>
          </a:bodyPr>
          <a:lstStyle/>
          <a:p>
            <a:r>
              <a:rPr lang="pl-PL" dirty="0"/>
              <a:t>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Czasopisma międzynarodowe (europejskie) zajmujące się prakseologią są aktualnie następujące (tabl. 3 i wykres 1):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Quarterly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Austrian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Mises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(Austria),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Praxeologi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Et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kritisk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refleksivt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blikk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på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sosiale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praktikker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(Norwegia),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Prakseology.net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(The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Wbsite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Roderick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Lang), https://www.praxeology.net/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4/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Philosophical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Science 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(Poland),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5/ 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Prakseologia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IFiS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ALK),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6/ 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Prakseologia i Zarządzanie. Zeszyty Naukowe TNP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Praxeology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Management.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Scientific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Paper of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Learned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Praxeology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open </a:t>
            </a:r>
            <a:r>
              <a:rPr lang="pl-PL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access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7/ W latach 1994-2018 ukazało się 25 tomów serii monografii: </a:t>
            </a:r>
            <a:r>
              <a:rPr lang="pl-PL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Praxiology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International Annual of Practical Philosophy and Methodology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6548CFA6-4562-BD90-3EFB-ACF829BD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4692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9D4B69A-92CC-23AF-BF20-C5F966A8F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5F3F364-1678-5162-5587-D517A9BF9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c. d.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0612C8B-5146-1CD8-FAD8-12176B861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259070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rynku pojawiły się też w XX-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leciu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obszerne podręczniki i monografie nt. prakseologii: F.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Schultheis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(ang. 2020), 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 </a:t>
            </a:r>
            <a:r>
              <a:rPr lang="pl-PL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Stone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(3 vol. ang. 2022-23),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 T.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(ang. 2022), K.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Svanholm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(ang. 2023), R. Pamfil (pl. 2006), P.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Cabała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(pl. 2007), M. Zalewska-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Turzyńska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(pl. 2012), P. Kamiński (red.), (pl. 2023).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publikacji R.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Banajskiego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znajduje się analiza stron www w latach 2005-15. Materiał będący przedmiotem analizy jest obszerny. Po wpisaniu hasła „prakseologia” pojawiło się 63 700 tytułów stron, 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 hasło „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praxeology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miało133 000 wyników. [1]</a:t>
            </a:r>
          </a:p>
          <a:p>
            <a:pPr marL="0" indent="0"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pl-PL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Banajski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uobecnia się prakseologia w Polsce?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Prakseologia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 157/2015.</a:t>
            </a:r>
          </a:p>
          <a:p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A07A6BD-415F-7CA6-64C2-3B0D5FFE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8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DAE6A871-66A5-670B-4162-D85149A24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727" y="3264408"/>
            <a:ext cx="4220273" cy="3593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858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3652D10-6F41-EF02-D798-98A46AE7B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A8B4D39-D4B5-264C-7542-85A4890BC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Tabl. 3. Publikacje nt. prakseologii w latach 2019-2025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Uwaga: *Tomy w redakcji.</a:t>
            </a:r>
            <a:b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Źródło: analiza stron www.</a:t>
            </a:r>
            <a:b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1050FCEC-10EF-4143-23F8-A25199D353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387590"/>
              </p:ext>
            </p:extLst>
          </p:nvPr>
        </p:nvGraphicFramePr>
        <p:xfrm>
          <a:off x="1610866" y="1252728"/>
          <a:ext cx="9153147" cy="55521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7296">
                  <a:extLst>
                    <a:ext uri="{9D8B030D-6E8A-4147-A177-3AD203B41FA5}">
                      <a16:colId xmlns:a16="http://schemas.microsoft.com/office/drawing/2014/main" xmlns="" val="431572394"/>
                    </a:ext>
                  </a:extLst>
                </a:gridCol>
                <a:gridCol w="716132">
                  <a:extLst>
                    <a:ext uri="{9D8B030D-6E8A-4147-A177-3AD203B41FA5}">
                      <a16:colId xmlns:a16="http://schemas.microsoft.com/office/drawing/2014/main" xmlns="" val="504859208"/>
                    </a:ext>
                  </a:extLst>
                </a:gridCol>
                <a:gridCol w="716132">
                  <a:extLst>
                    <a:ext uri="{9D8B030D-6E8A-4147-A177-3AD203B41FA5}">
                      <a16:colId xmlns:a16="http://schemas.microsoft.com/office/drawing/2014/main" xmlns="" val="2371615970"/>
                    </a:ext>
                  </a:extLst>
                </a:gridCol>
                <a:gridCol w="715121">
                  <a:extLst>
                    <a:ext uri="{9D8B030D-6E8A-4147-A177-3AD203B41FA5}">
                      <a16:colId xmlns:a16="http://schemas.microsoft.com/office/drawing/2014/main" xmlns="" val="2407668623"/>
                    </a:ext>
                  </a:extLst>
                </a:gridCol>
                <a:gridCol w="716132">
                  <a:extLst>
                    <a:ext uri="{9D8B030D-6E8A-4147-A177-3AD203B41FA5}">
                      <a16:colId xmlns:a16="http://schemas.microsoft.com/office/drawing/2014/main" xmlns="" val="2238100603"/>
                    </a:ext>
                  </a:extLst>
                </a:gridCol>
                <a:gridCol w="716132">
                  <a:extLst>
                    <a:ext uri="{9D8B030D-6E8A-4147-A177-3AD203B41FA5}">
                      <a16:colId xmlns:a16="http://schemas.microsoft.com/office/drawing/2014/main" xmlns="" val="1387846697"/>
                    </a:ext>
                  </a:extLst>
                </a:gridCol>
                <a:gridCol w="716132">
                  <a:extLst>
                    <a:ext uri="{9D8B030D-6E8A-4147-A177-3AD203B41FA5}">
                      <a16:colId xmlns:a16="http://schemas.microsoft.com/office/drawing/2014/main" xmlns="" val="424142512"/>
                    </a:ext>
                  </a:extLst>
                </a:gridCol>
                <a:gridCol w="710070">
                  <a:extLst>
                    <a:ext uri="{9D8B030D-6E8A-4147-A177-3AD203B41FA5}">
                      <a16:colId xmlns:a16="http://schemas.microsoft.com/office/drawing/2014/main" xmlns="" val="1599219891"/>
                    </a:ext>
                  </a:extLst>
                </a:gridCol>
              </a:tblGrid>
              <a:tr h="9724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Grupa publikacji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1172678"/>
                  </a:ext>
                </a:extLst>
              </a:tr>
              <a:tr h="37550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Publikacje polskie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Publikacje zagraniczne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Publikacje w Prakseologia (PAN, ALK)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Publikacje w Prakseologia i Zarządzanie. Zeszyty Naukowe TNP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 *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16115505"/>
                  </a:ext>
                </a:extLst>
              </a:tr>
              <a:tr h="4597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 (</a:t>
                      </a:r>
                      <a:r>
                        <a:rPr lang="pl-P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Dynamika liczby publikacji w latach 2019-24 wyniosła 68 % )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pl-PL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pl-PL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39556811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17D319B-F3F6-2B96-FE5C-1305008E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7B1D-0AF1-4F58-994B-22AFA9E5CFE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95013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1501</Words>
  <Application>Microsoft Office PowerPoint</Application>
  <PresentationFormat>Panoramiczny</PresentationFormat>
  <Paragraphs>378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Motyw pakietu Office</vt:lpstr>
      <vt:lpstr> Renesans prakseologii versus 35 lat Towarzystwa Naukowego Prakseologii </vt:lpstr>
      <vt:lpstr>Wstęp </vt:lpstr>
      <vt:lpstr>1.  1. Struktura instytucjonalna wsparcia dla prakseologii  </vt:lpstr>
      <vt:lpstr>Tabl. 1. Podmioty organizacyjne występujące w polskich uczelniach wyższych </vt:lpstr>
      <vt:lpstr>Tabl. 2. Wykłady z prakseologii na uczelniach. Przykłady  </vt:lpstr>
      <vt:lpstr>c.d.</vt:lpstr>
      <vt:lpstr>2. Publikacje krajowe i zagraniczne </vt:lpstr>
      <vt:lpstr>c. d. </vt:lpstr>
      <vt:lpstr>Tabl. 3. Publikacje nt. prakseologii w latach 2019-2025 Uwaga: *Tomy w redakcji. Źródło: analiza stron www. </vt:lpstr>
      <vt:lpstr>Prezentacja programu PowerPoint</vt:lpstr>
      <vt:lpstr>3. XXXV lat działalności TNP 3.1. Konferencje i seminaria</vt:lpstr>
      <vt:lpstr>  3.2. Działania promocyjne Zarządu Głównego TNP  </vt:lpstr>
      <vt:lpstr>Tabl. 4. Liczba wejść na strony TNP w latach 2020-2025 </vt:lpstr>
      <vt:lpstr>Tabl. 5. Liczba wejść ogółem na strony TNP (od 2010 roku) </vt:lpstr>
      <vt:lpstr> 3.3. Finanse TNP Wykres 1. Przychody i koszty działalności TNP w l. 2020-25 </vt:lpstr>
      <vt:lpstr>Podsumowanie </vt:lpstr>
      <vt:lpstr>Bibliografia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Renesans prakseologii versus 35 lat Towarzystwa Naukowego Prakseologii </dc:title>
  <dc:creator>Piotr</dc:creator>
  <cp:lastModifiedBy>Konto Microsoft</cp:lastModifiedBy>
  <cp:revision>42</cp:revision>
  <dcterms:created xsi:type="dcterms:W3CDTF">2026-01-09T10:30:15Z</dcterms:created>
  <dcterms:modified xsi:type="dcterms:W3CDTF">2026-01-15T22:22:25Z</dcterms:modified>
</cp:coreProperties>
</file>